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  <p:sldId id="256" r:id="rId4"/>
    <p:sldId id="257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5" autoAdjust="0"/>
    <p:restoredTop sz="94667" autoAdjust="0"/>
  </p:normalViewPr>
  <p:slideViewPr>
    <p:cSldViewPr>
      <p:cViewPr varScale="1">
        <p:scale>
          <a:sx n="75" d="100"/>
          <a:sy n="75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19BA67-6D3A-4C11-9E89-55E827070938}" type="datetimeFigureOut">
              <a:rPr lang="en-US" smtClean="0"/>
              <a:t>4/6/2011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F298F9-B55B-424D-AAFC-ECA2176E00B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membrane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5000" dirty="0" smtClean="0"/>
              <a:t>Fluid mosaic model</a:t>
            </a:r>
            <a:endParaRPr lang="en-US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Accepted form of the cell membrane</a:t>
            </a:r>
          </a:p>
        </p:txBody>
      </p:sp>
      <p:pic>
        <p:nvPicPr>
          <p:cNvPr id="4" name="Picture 3" descr="Fluid Mosaic Model of Cell Membra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628478"/>
            <a:ext cx="5051778" cy="3784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is the function of the cell membrane?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 smtClean="0"/>
              <a:t>Provide </a:t>
            </a:r>
            <a:r>
              <a:rPr lang="en-US" sz="2000" b="1" dirty="0" smtClean="0">
                <a:solidFill>
                  <a:srgbClr val="0070C0"/>
                </a:solidFill>
              </a:rPr>
              <a:t>structure</a:t>
            </a:r>
            <a:r>
              <a:rPr lang="en-US" sz="2000" dirty="0" smtClean="0"/>
              <a:t> </a:t>
            </a:r>
          </a:p>
          <a:p>
            <a:pPr lvl="0"/>
            <a:r>
              <a:rPr lang="en-US" sz="2000" dirty="0" smtClean="0"/>
              <a:t>Provide </a:t>
            </a:r>
            <a:r>
              <a:rPr lang="en-US" sz="2000" b="1" dirty="0" smtClean="0">
                <a:solidFill>
                  <a:srgbClr val="0070C0"/>
                </a:solidFill>
              </a:rPr>
              <a:t>protection</a:t>
            </a:r>
          </a:p>
          <a:p>
            <a:pPr lvl="1"/>
            <a:r>
              <a:rPr lang="en-US" sz="1800" b="0" dirty="0" smtClean="0">
                <a:solidFill>
                  <a:schemeClr val="tx1"/>
                </a:solidFill>
              </a:rPr>
              <a:t>Resist the pressures of osmotic</a:t>
            </a:r>
            <a:r>
              <a:rPr lang="en-US" sz="1800" b="0" baseline="0" dirty="0" smtClean="0">
                <a:solidFill>
                  <a:schemeClr val="tx1"/>
                </a:solidFill>
              </a:rPr>
              <a:t> pressure</a:t>
            </a:r>
            <a:endParaRPr lang="en-US" sz="1800" b="0" dirty="0" smtClean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What makes up the cell membrane?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="1" dirty="0" smtClean="0">
                <a:solidFill>
                  <a:srgbClr val="0070C0"/>
                </a:solidFill>
              </a:rPr>
              <a:t>Lipids</a:t>
            </a:r>
            <a:r>
              <a:rPr lang="en-US" sz="2400" dirty="0" smtClean="0"/>
              <a:t> (fats)</a:t>
            </a:r>
          </a:p>
          <a:p>
            <a:pPr lvl="0"/>
            <a:r>
              <a:rPr lang="en-US" sz="2400" b="1" dirty="0" smtClean="0">
                <a:solidFill>
                  <a:srgbClr val="0070C0"/>
                </a:solidFill>
              </a:rPr>
              <a:t>Proteins</a:t>
            </a:r>
          </a:p>
          <a:p>
            <a:pPr lvl="0"/>
            <a:r>
              <a:rPr lang="en-US" sz="2400" b="1" dirty="0" smtClean="0">
                <a:solidFill>
                  <a:srgbClr val="0070C0"/>
                </a:solidFill>
              </a:rPr>
              <a:t>Carbohydrates</a:t>
            </a:r>
          </a:p>
        </p:txBody>
      </p:sp>
      <p:pic>
        <p:nvPicPr>
          <p:cNvPr id="4" name="Picture 3" descr="protei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1981200"/>
            <a:ext cx="2819400" cy="2443480"/>
          </a:xfrm>
          <a:prstGeom prst="rect">
            <a:avLst/>
          </a:prstGeom>
        </p:spPr>
      </p:pic>
      <p:pic>
        <p:nvPicPr>
          <p:cNvPr id="5" name="Picture 4" descr="different-kinds-of-carbohydrat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343400"/>
            <a:ext cx="2654046" cy="1965960"/>
          </a:xfrm>
          <a:prstGeom prst="rect">
            <a:avLst/>
          </a:prstGeom>
        </p:spPr>
      </p:pic>
      <p:pic>
        <p:nvPicPr>
          <p:cNvPr id="6" name="Picture 5" descr="4.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0" y="3352800"/>
            <a:ext cx="2997200" cy="3212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Lipids</a:t>
            </a:r>
            <a:r>
              <a:rPr lang="en-US" baseline="0" dirty="0" smtClean="0"/>
              <a:t> (fats)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Major lipid is the phospholipids </a:t>
            </a:r>
          </a:p>
          <a:p>
            <a:pPr lvl="1"/>
            <a:r>
              <a:rPr lang="en-US" sz="1800" dirty="0" smtClean="0"/>
              <a:t>Two major parts</a:t>
            </a:r>
          </a:p>
          <a:p>
            <a:pPr lvl="2"/>
            <a:r>
              <a:rPr lang="en-US" sz="1600" b="1" dirty="0" smtClean="0">
                <a:solidFill>
                  <a:srgbClr val="0070C0"/>
                </a:solidFill>
              </a:rPr>
              <a:t>Hydrophilic</a:t>
            </a:r>
            <a:r>
              <a:rPr lang="en-US" sz="1600" dirty="0" smtClean="0"/>
              <a:t> head</a:t>
            </a:r>
          </a:p>
          <a:p>
            <a:pPr lvl="3"/>
            <a:r>
              <a:rPr lang="en-US" sz="1400" dirty="0" smtClean="0"/>
              <a:t>Attracts water</a:t>
            </a:r>
          </a:p>
          <a:p>
            <a:pPr lvl="2"/>
            <a:r>
              <a:rPr lang="en-US" sz="1600" b="1" dirty="0" smtClean="0">
                <a:solidFill>
                  <a:srgbClr val="0070C0"/>
                </a:solidFill>
              </a:rPr>
              <a:t>Hydrophobic</a:t>
            </a:r>
            <a:r>
              <a:rPr lang="en-US" sz="1600" dirty="0" smtClean="0"/>
              <a:t> tails</a:t>
            </a:r>
          </a:p>
          <a:p>
            <a:pPr lvl="3"/>
            <a:r>
              <a:rPr lang="en-US" sz="1400" dirty="0" smtClean="0"/>
              <a:t>Repels water</a:t>
            </a:r>
          </a:p>
          <a:p>
            <a:pPr lvl="0"/>
            <a:r>
              <a:rPr lang="en-US" sz="2400" dirty="0" smtClean="0"/>
              <a:t>Forms two layers</a:t>
            </a:r>
          </a:p>
          <a:p>
            <a:pPr lvl="1"/>
            <a:r>
              <a:rPr lang="en-US" sz="1800" dirty="0" smtClean="0"/>
              <a:t>Hydrophobic tails face each other creating a</a:t>
            </a:r>
            <a:r>
              <a:rPr lang="en-US" sz="1800" b="1" dirty="0" smtClean="0">
                <a:solidFill>
                  <a:srgbClr val="0070C0"/>
                </a:solidFill>
              </a:rPr>
              <a:t> bi-layer </a:t>
            </a:r>
            <a:r>
              <a:rPr lang="en-US" sz="1800" dirty="0" smtClean="0"/>
              <a:t>that makes up most of the cell membrane</a:t>
            </a:r>
          </a:p>
          <a:p>
            <a:pPr lvl="1"/>
            <a:r>
              <a:rPr lang="en-US" sz="1800" dirty="0" smtClean="0"/>
              <a:t>Hydrophilic heads face the inside and outside of the cell. </a:t>
            </a:r>
          </a:p>
          <a:p>
            <a:pPr lvl="2"/>
            <a:r>
              <a:rPr lang="en-US" sz="1600" dirty="0" smtClean="0"/>
              <a:t>Locations where water can be found.</a:t>
            </a:r>
          </a:p>
          <a:p>
            <a:pPr lvl="0"/>
            <a:r>
              <a:rPr lang="en-US" sz="2400" dirty="0" smtClean="0"/>
              <a:t>Another lipid found in the bi-layer is cholesterol.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5000" dirty="0" smtClean="0"/>
              <a:t>Proteins</a:t>
            </a:r>
            <a:endParaRPr lang="en-US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z="1800" dirty="0" smtClean="0"/>
              <a:t> </a:t>
            </a:r>
            <a:r>
              <a:rPr lang="en-US" sz="2400" dirty="0" smtClean="0"/>
              <a:t>Found throughout the cell membrane.</a:t>
            </a:r>
          </a:p>
          <a:p>
            <a:pPr lvl="0"/>
            <a:r>
              <a:rPr lang="en-US" sz="2400" dirty="0" smtClean="0"/>
              <a:t>Can be found in </a:t>
            </a:r>
            <a:r>
              <a:rPr lang="en-US" sz="2400" b="1" dirty="0" smtClean="0">
                <a:solidFill>
                  <a:srgbClr val="0070C0"/>
                </a:solidFill>
              </a:rPr>
              <a:t>three</a:t>
            </a:r>
            <a:r>
              <a:rPr lang="en-US" sz="2400" dirty="0" smtClean="0"/>
              <a:t> different ways.</a:t>
            </a:r>
          </a:p>
          <a:p>
            <a:pPr lvl="1"/>
            <a:r>
              <a:rPr lang="en-US" sz="2000" dirty="0" smtClean="0"/>
              <a:t>Crosses </a:t>
            </a:r>
            <a:r>
              <a:rPr lang="en-US" sz="2000" b="1" dirty="0" smtClean="0">
                <a:solidFill>
                  <a:srgbClr val="0070C0"/>
                </a:solidFill>
              </a:rPr>
              <a:t>both</a:t>
            </a:r>
            <a:r>
              <a:rPr lang="en-US" sz="2000" dirty="0" smtClean="0"/>
              <a:t> layers of the cell membrane. </a:t>
            </a:r>
          </a:p>
          <a:p>
            <a:pPr lvl="2"/>
            <a:r>
              <a:rPr lang="en-US" sz="1800" b="1" dirty="0" smtClean="0">
                <a:solidFill>
                  <a:srgbClr val="0070C0"/>
                </a:solidFill>
              </a:rPr>
              <a:t>Help transport </a:t>
            </a:r>
            <a:r>
              <a:rPr lang="en-US" sz="1800" dirty="0" smtClean="0"/>
              <a:t>certain </a:t>
            </a:r>
            <a:r>
              <a:rPr lang="en-US" sz="1800" b="1" dirty="0" smtClean="0">
                <a:solidFill>
                  <a:srgbClr val="0070C0"/>
                </a:solidFill>
              </a:rPr>
              <a:t>ions</a:t>
            </a:r>
            <a:r>
              <a:rPr lang="en-US" sz="1800" dirty="0" smtClean="0"/>
              <a:t> across the cell membrane.</a:t>
            </a:r>
          </a:p>
          <a:p>
            <a:pPr lvl="2"/>
            <a:r>
              <a:rPr lang="en-US" sz="1800" b="1" dirty="0" err="1" smtClean="0">
                <a:solidFill>
                  <a:srgbClr val="0070C0"/>
                </a:solidFill>
              </a:rPr>
              <a:t>Transmembrane</a:t>
            </a:r>
            <a:r>
              <a:rPr lang="en-US" sz="1800" dirty="0" smtClean="0"/>
              <a:t> proteins</a:t>
            </a:r>
          </a:p>
          <a:p>
            <a:pPr lvl="1"/>
            <a:r>
              <a:rPr lang="en-US" sz="2000" dirty="0" smtClean="0"/>
              <a:t>Crosses only </a:t>
            </a:r>
            <a:r>
              <a:rPr lang="en-US" sz="2000" b="1" dirty="0" smtClean="0">
                <a:solidFill>
                  <a:srgbClr val="0070C0"/>
                </a:solidFill>
              </a:rPr>
              <a:t>one layer </a:t>
            </a:r>
            <a:r>
              <a:rPr lang="en-US" sz="2000" dirty="0" smtClean="0"/>
              <a:t>of the cell membrane. </a:t>
            </a:r>
          </a:p>
          <a:p>
            <a:pPr lvl="2"/>
            <a:r>
              <a:rPr lang="en-US" sz="1800" b="1" dirty="0" smtClean="0">
                <a:solidFill>
                  <a:srgbClr val="0070C0"/>
                </a:solidFill>
              </a:rPr>
              <a:t>Integral</a:t>
            </a:r>
            <a:r>
              <a:rPr lang="en-US" sz="1800" dirty="0" smtClean="0"/>
              <a:t> protein</a:t>
            </a:r>
          </a:p>
          <a:p>
            <a:pPr lvl="1"/>
            <a:r>
              <a:rPr lang="en-US" sz="2000" dirty="0" smtClean="0"/>
              <a:t>Proteins that are found on the </a:t>
            </a:r>
            <a:r>
              <a:rPr lang="en-US" sz="2000" b="1" dirty="0" smtClean="0">
                <a:solidFill>
                  <a:srgbClr val="0070C0"/>
                </a:solidFill>
              </a:rPr>
              <a:t>outside</a:t>
            </a:r>
            <a:r>
              <a:rPr lang="en-US" sz="2000" dirty="0" smtClean="0"/>
              <a:t> of the cell membrane</a:t>
            </a:r>
            <a:r>
              <a:rPr lang="en-US" sz="1400" dirty="0" smtClean="0"/>
              <a:t>.</a:t>
            </a:r>
          </a:p>
          <a:p>
            <a:pPr lvl="2"/>
            <a:r>
              <a:rPr lang="en-US" sz="1000" dirty="0" smtClean="0"/>
              <a:t> </a:t>
            </a:r>
            <a:r>
              <a:rPr lang="en-US" sz="1800" b="1" dirty="0" smtClean="0">
                <a:solidFill>
                  <a:srgbClr val="0070C0"/>
                </a:solidFill>
              </a:rPr>
              <a:t>Peripheral</a:t>
            </a:r>
            <a:r>
              <a:rPr lang="en-US" sz="1800" dirty="0" smtClean="0"/>
              <a:t> protein</a:t>
            </a:r>
            <a:endParaRPr lang="en-US" sz="1800" dirty="0" smtClean="0"/>
          </a:p>
          <a:p>
            <a:pPr lvl="2"/>
            <a:r>
              <a:rPr lang="en-US" sz="1700" dirty="0" err="1" smtClean="0"/>
              <a:t>Glycoproteins</a:t>
            </a:r>
            <a:r>
              <a:rPr lang="en-US" sz="1700" dirty="0" smtClean="0"/>
              <a:t> are proteins have carbohydrates attached to them.  </a:t>
            </a:r>
          </a:p>
          <a:p>
            <a:pPr lvl="3"/>
            <a:r>
              <a:rPr lang="en-US" sz="1700" dirty="0" err="1" smtClean="0"/>
              <a:t>Glycoproteins</a:t>
            </a:r>
            <a:r>
              <a:rPr lang="en-US" sz="1700" dirty="0" smtClean="0"/>
              <a:t> help with the cell to cell interaction</a:t>
            </a:r>
            <a:r>
              <a:rPr lang="en-US" sz="900" dirty="0" smtClean="0"/>
              <a:t>.</a:t>
            </a:r>
            <a:endParaRPr lang="en-US" sz="700" dirty="0" smtClean="0"/>
          </a:p>
          <a:p>
            <a:pPr lvl="0"/>
            <a:r>
              <a:rPr lang="en-US" sz="2400" dirty="0" smtClean="0"/>
              <a:t>Made up of amino acids</a:t>
            </a:r>
          </a:p>
          <a:p>
            <a:pPr lvl="1"/>
            <a:r>
              <a:rPr lang="en-US" sz="2000" dirty="0" smtClean="0"/>
              <a:t>There are 20 natural amino acids in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5000" dirty="0" smtClean="0"/>
              <a:t>Carbohydrates</a:t>
            </a:r>
            <a:endParaRPr lang="en-US" sz="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400" dirty="0" smtClean="0"/>
              <a:t> Made up of </a:t>
            </a:r>
            <a:r>
              <a:rPr lang="en-US" sz="2400" b="1" dirty="0" smtClean="0">
                <a:solidFill>
                  <a:srgbClr val="0070C0"/>
                </a:solidFill>
              </a:rPr>
              <a:t>many</a:t>
            </a:r>
            <a:r>
              <a:rPr lang="en-US" sz="2400" dirty="0" smtClean="0"/>
              <a:t> different </a:t>
            </a:r>
            <a:r>
              <a:rPr lang="en-US" sz="2400" b="1" dirty="0" smtClean="0">
                <a:solidFill>
                  <a:srgbClr val="0070C0"/>
                </a:solidFill>
              </a:rPr>
              <a:t>sugars</a:t>
            </a:r>
          </a:p>
          <a:p>
            <a:pPr lvl="0"/>
            <a:r>
              <a:rPr lang="en-US" sz="2400" dirty="0" smtClean="0"/>
              <a:t>Found on the outside of the cell membrane</a:t>
            </a:r>
          </a:p>
          <a:p>
            <a:pPr lvl="0"/>
            <a:r>
              <a:rPr lang="en-US" sz="2400" dirty="0" smtClean="0"/>
              <a:t>Forms markers on the cells that help</a:t>
            </a:r>
            <a:r>
              <a:rPr lang="en-US" sz="2400" b="1" dirty="0" smtClean="0">
                <a:solidFill>
                  <a:srgbClr val="0070C0"/>
                </a:solidFill>
              </a:rPr>
              <a:t> identify </a:t>
            </a:r>
            <a:r>
              <a:rPr lang="en-US" sz="2400" dirty="0" smtClean="0"/>
              <a:t>the cell.</a:t>
            </a:r>
          </a:p>
          <a:p>
            <a:pPr lvl="1"/>
            <a:r>
              <a:rPr lang="en-US" sz="1800" dirty="0" smtClean="0"/>
              <a:t>These markers or also known as glycolipids.</a:t>
            </a:r>
          </a:p>
          <a:p>
            <a:pPr lvl="0"/>
            <a:r>
              <a:rPr lang="en-US" sz="2400" dirty="0" smtClean="0"/>
              <a:t>Reason for why we have blood types</a:t>
            </a:r>
          </a:p>
        </p:txBody>
      </p:sp>
      <p:pic>
        <p:nvPicPr>
          <p:cNvPr id="4" name="Picture 3" descr="sugar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114800"/>
            <a:ext cx="3596200" cy="2445692"/>
          </a:xfrm>
          <a:prstGeom prst="rect">
            <a:avLst/>
          </a:prstGeom>
        </p:spPr>
      </p:pic>
      <p:pic>
        <p:nvPicPr>
          <p:cNvPr id="5" name="Picture 4" descr="suga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3962400"/>
            <a:ext cx="35052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kumimoji="0" lang="en-US" sz="5000" b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Carbohydrates an overview.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(2011, April 5). Retrieved April 6, 2011, from </a:t>
            </a:r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Informazone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: http://informazone.co.cc/carbohydrates-an-overview/</a:t>
            </a:r>
          </a:p>
          <a:p>
            <a:pPr lvl="0"/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Organic Chemistry.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(2004, </a:t>
            </a:r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Febuary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17). Retrieved April 6, 2011, from Inorganic: http://www.ias.ac.in/initiat/sci_ed/resources/chemistry/organic.html</a:t>
            </a:r>
          </a:p>
          <a:p>
            <a:pPr lvl="0"/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Plasma membrane.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(</a:t>
            </a:r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n.d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.). Retrieved April 6, 2011, from http://keep3.sjfc.edu/students/cmg03165/e-port/vsg/VSG.htm</a:t>
            </a:r>
          </a:p>
          <a:p>
            <a:pPr lvl="0"/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Rothberg, P. (</a:t>
            </a:r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n.d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.). </a:t>
            </a:r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Food for Men: 10 Foods to Boost Male Health.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Retrieved April 6, 2011, from monografias.com: http://blogs.monografias.com/sistema-limbico-neurociencias/page/140/</a:t>
            </a:r>
          </a:p>
          <a:p>
            <a:pPr lvl="0"/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Stidham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, S. (</a:t>
            </a:r>
            <a:r>
              <a:rPr kumimoji="0" lang="en-US" sz="5000" b="0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n.d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.). </a:t>
            </a:r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Things to </a:t>
            </a:r>
            <a:r>
              <a:rPr kumimoji="0" lang="en-US" sz="5000" b="0" i="1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loof</a:t>
            </a:r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for on Food </a:t>
            </a:r>
            <a:r>
              <a:rPr kumimoji="0" lang="en-US" sz="5000" b="0" i="1" kern="120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Lables</a:t>
            </a:r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Retrieved April 6, 2011, from http://www.shelbystidham.com/thing-to-look-for-on-food-labels/</a:t>
            </a:r>
          </a:p>
          <a:p>
            <a:pPr lvl="0"/>
            <a:r>
              <a:rPr kumimoji="0" lang="en-US" sz="5000" b="0" i="1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your blood lipids.</a:t>
            </a:r>
            <a:r>
              <a:rPr kumimoji="0" lang="en-US" sz="5000" b="0" kern="120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 (2010). Retrieved April 6, 2011, from UCSF Diabetes Education online: http://www.deo.ucsf.edu/type1/health-management/diet-and-nutrition/your-blood-lipids.html </a:t>
            </a: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383</Words>
  <Application>Microsoft Office PowerPoint</Application>
  <PresentationFormat>On-screen Show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Cell membrane</vt:lpstr>
      <vt:lpstr>Fluid mosaic model</vt:lpstr>
      <vt:lpstr>What is the function of the cell membrane?</vt:lpstr>
      <vt:lpstr>What makes up the cell membrane?</vt:lpstr>
      <vt:lpstr>Lipids (fats)</vt:lpstr>
      <vt:lpstr>Proteins</vt:lpstr>
      <vt:lpstr>Carbohydrates</vt:lpstr>
      <vt:lpstr>Bibliography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</dc:title>
  <dc:creator>Ray</dc:creator>
  <cp:lastModifiedBy>Ray</cp:lastModifiedBy>
  <cp:revision>10</cp:revision>
  <dcterms:created xsi:type="dcterms:W3CDTF">2011-04-07T00:25:00Z</dcterms:created>
  <dcterms:modified xsi:type="dcterms:W3CDTF">2011-04-07T01:47:44Z</dcterms:modified>
</cp:coreProperties>
</file>